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1"/>
  </p:notesMasterIdLst>
  <p:sldIdLst>
    <p:sldId id="256" r:id="rId3"/>
    <p:sldId id="257" r:id="rId4"/>
    <p:sldId id="264" r:id="rId5"/>
    <p:sldId id="267" r:id="rId6"/>
    <p:sldId id="270" r:id="rId7"/>
    <p:sldId id="271" r:id="rId8"/>
    <p:sldId id="268" r:id="rId9"/>
    <p:sldId id="272" r:id="rId10"/>
    <p:sldId id="273" r:id="rId11"/>
    <p:sldId id="258" r:id="rId12"/>
    <p:sldId id="274" r:id="rId13"/>
    <p:sldId id="259" r:id="rId14"/>
    <p:sldId id="269" r:id="rId15"/>
    <p:sldId id="275" r:id="rId16"/>
    <p:sldId id="276" r:id="rId17"/>
    <p:sldId id="265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68" d="100"/>
          <a:sy n="68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3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55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Relative </a:t>
            </a:r>
            <a:r>
              <a:rPr lang="en-US" baseline="0" dirty="0" smtClean="0"/>
              <a:t>vocabulary list.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57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Relative </a:t>
            </a:r>
            <a:r>
              <a:rPr lang="en-US" baseline="0" dirty="0" smtClean="0"/>
              <a:t>vocabulary list.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88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list of procedures and steps,</a:t>
            </a:r>
            <a:r>
              <a:rPr lang="en-US" baseline="0" dirty="0" smtClean="0"/>
              <a:t> or a lecture slide with media.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230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to course,</a:t>
            </a:r>
            <a:r>
              <a:rPr lang="en-US" baseline="0" dirty="0" smtClean="0"/>
              <a:t> lecture,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21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to course,</a:t>
            </a:r>
            <a:r>
              <a:rPr lang="en-US" baseline="0" dirty="0" smtClean="0"/>
              <a:t> lecture,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55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to course,</a:t>
            </a:r>
            <a:r>
              <a:rPr lang="en-US" baseline="0" dirty="0" smtClean="0"/>
              <a:t> lecture,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50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</a:t>
            </a:r>
            <a:r>
              <a:rPr lang="en-US" baseline="0" dirty="0" smtClean="0"/>
              <a:t> opportunity for q</a:t>
            </a:r>
            <a:r>
              <a:rPr lang="en-US" dirty="0" smtClean="0"/>
              <a:t>uestions and discussions.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05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to course,</a:t>
            </a:r>
            <a:r>
              <a:rPr lang="en-US" baseline="0" dirty="0" smtClean="0"/>
              <a:t> lecture,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701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to course,</a:t>
            </a:r>
            <a:r>
              <a:rPr lang="en-US" baseline="0" dirty="0" smtClean="0"/>
              <a:t> lecture,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57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</a:t>
            </a:r>
            <a:r>
              <a:rPr lang="en-US" baseline="0" dirty="0" smtClean="0"/>
              <a:t> c</a:t>
            </a:r>
            <a:r>
              <a:rPr lang="en-US" dirty="0" smtClean="0"/>
              <a:t>ourse details </a:t>
            </a:r>
            <a:r>
              <a:rPr lang="en-US" baseline="0" dirty="0" smtClean="0"/>
              <a:t>and/or books/materials needed for a class/project.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3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 schedule design for optional periods of time/objectives.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76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29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08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45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r>
              <a:rPr lang="en-US" baseline="0" dirty="0" smtClean="0"/>
              <a:t> for instruction and expected results and/or skills developed from learning.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0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r>
              <a:rPr lang="en-US" baseline="0" dirty="0" smtClean="0"/>
              <a:t> for instruction and expected results and/or skills developed from learning.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64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r>
              <a:rPr lang="en-US" baseline="0" dirty="0" smtClean="0"/>
              <a:t> for instruction and expected results and/or skills developed from learning.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84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8/4/2013 7:35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8/4/2013 7:35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8/4/2013 7:35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8/4/2013 7:35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8/4/2013 7:35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8/4/2013 7:35 AM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8/4/2013 7:35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8/4/2013 7:35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8/4/2013 7:35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8/4/2013 7:35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8/4/2013 7:35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8/4/2013 7:35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547664" y="4343400"/>
            <a:ext cx="7215336" cy="1447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ALGORITHM BASICS- Part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Instructor: </a:t>
            </a:r>
            <a:r>
              <a:rPr lang="en-US" dirty="0" err="1"/>
              <a:t>Ms</a:t>
            </a:r>
            <a:r>
              <a:rPr lang="en-US" dirty="0"/>
              <a:t> Maritz</a:t>
            </a:r>
            <a:br>
              <a:rPr lang="en-US" dirty="0"/>
            </a:br>
            <a:r>
              <a:rPr lang="en-US" dirty="0"/>
              <a:t>Course: Computer Studies – Algorithm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4316" y="0"/>
            <a:ext cx="8153400" cy="6926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Decisions in trace tables</a:t>
            </a:r>
            <a:endParaRPr lang="en-US" dirty="0"/>
          </a:p>
        </p:txBody>
      </p:sp>
      <p:sp>
        <p:nvSpPr>
          <p:cNvPr id="5" name="Rectangle 2"/>
          <p:cNvSpPr>
            <a:spLocks noGrp="1"/>
          </p:cNvSpPr>
          <p:nvPr>
            <p:ph sz="quarter" idx="1"/>
          </p:nvPr>
        </p:nvSpPr>
        <p:spPr>
          <a:xfrm>
            <a:off x="40943" y="618866"/>
            <a:ext cx="8153400" cy="612250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000" dirty="0" smtClean="0"/>
              <a:t>Enter a number, if the number is larger than 10, then add 3 to the number, otherwise subtract 3 from the number.</a:t>
            </a:r>
          </a:p>
          <a:p>
            <a:pPr marL="45720" indent="0">
              <a:buNone/>
            </a:pPr>
            <a:endParaRPr lang="en-US" sz="2000" dirty="0"/>
          </a:p>
          <a:p>
            <a:pPr marL="45720" indent="0">
              <a:buNone/>
            </a:pPr>
            <a:r>
              <a:rPr lang="en-US" sz="2000" dirty="0" smtClean="0"/>
              <a:t>Start</a:t>
            </a:r>
          </a:p>
          <a:p>
            <a:pPr marL="45720" indent="0"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num</a:t>
            </a:r>
            <a:r>
              <a:rPr lang="en-US" sz="2000" dirty="0" err="1" smtClean="0">
                <a:sym typeface="Wingdings" pitchFamily="2" charset="2"/>
              </a:rPr>
              <a:t>0</a:t>
            </a:r>
            <a:endParaRPr lang="en-US" sz="2000" dirty="0">
              <a:sym typeface="Wingdings" pitchFamily="2" charset="2"/>
            </a:endParaRPr>
          </a:p>
          <a:p>
            <a:pPr marL="45720" indent="0">
              <a:buNone/>
            </a:pPr>
            <a:r>
              <a:rPr lang="en-US" sz="2000" dirty="0" smtClean="0"/>
              <a:t>2.  enter </a:t>
            </a:r>
            <a:r>
              <a:rPr lang="en-US" sz="2000" dirty="0" err="1" smtClean="0"/>
              <a:t>num</a:t>
            </a:r>
            <a:endParaRPr lang="en-US" sz="2000" dirty="0" smtClean="0"/>
          </a:p>
          <a:p>
            <a:pPr marL="45720" indent="0">
              <a:buNone/>
            </a:pPr>
            <a:r>
              <a:rPr lang="en-US" sz="2000" dirty="0" smtClean="0"/>
              <a:t>3.    If (</a:t>
            </a:r>
            <a:r>
              <a:rPr lang="en-US" sz="2000" dirty="0" err="1" smtClean="0"/>
              <a:t>num</a:t>
            </a:r>
            <a:r>
              <a:rPr lang="en-US" sz="2000" dirty="0" smtClean="0"/>
              <a:t> &gt; 10) then</a:t>
            </a:r>
          </a:p>
          <a:p>
            <a:pPr marL="45720" indent="0">
              <a:buNone/>
            </a:pPr>
            <a:r>
              <a:rPr lang="en-US" sz="2000" dirty="0" smtClean="0"/>
              <a:t>4.            </a:t>
            </a:r>
            <a:r>
              <a:rPr lang="en-US" sz="2000" dirty="0" err="1" smtClean="0"/>
              <a:t>num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err="1" smtClean="0">
                <a:sym typeface="Wingdings" pitchFamily="2" charset="2"/>
              </a:rPr>
              <a:t>num</a:t>
            </a:r>
            <a:r>
              <a:rPr lang="en-US" sz="2000" dirty="0" smtClean="0">
                <a:sym typeface="Wingdings" pitchFamily="2" charset="2"/>
              </a:rPr>
              <a:t> + 3</a:t>
            </a:r>
          </a:p>
          <a:p>
            <a:pPr marL="45720" indent="0">
              <a:buNone/>
            </a:pPr>
            <a:r>
              <a:rPr lang="en-US" sz="2000" dirty="0" smtClean="0"/>
              <a:t>       else</a:t>
            </a:r>
          </a:p>
          <a:p>
            <a:pPr marL="45720" indent="0">
              <a:buNone/>
            </a:pPr>
            <a:r>
              <a:rPr lang="en-US" sz="2000" dirty="0" smtClean="0"/>
              <a:t>5.	  </a:t>
            </a:r>
            <a:r>
              <a:rPr lang="en-US" sz="2000" dirty="0" err="1" smtClean="0"/>
              <a:t>num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err="1" smtClean="0">
                <a:sym typeface="Wingdings" pitchFamily="2" charset="2"/>
              </a:rPr>
              <a:t>num</a:t>
            </a:r>
            <a:r>
              <a:rPr lang="en-US" sz="2000" dirty="0" smtClean="0">
                <a:sym typeface="Wingdings" pitchFamily="2" charset="2"/>
              </a:rPr>
              <a:t> - 3</a:t>
            </a:r>
          </a:p>
          <a:p>
            <a:pPr marL="4572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end{if}</a:t>
            </a:r>
          </a:p>
          <a:p>
            <a:pPr marL="45720" indent="0">
              <a:buNone/>
            </a:pPr>
            <a:r>
              <a:rPr lang="en-US" sz="2000" dirty="0" smtClean="0"/>
              <a:t>6.  print: “The number is now:”,</a:t>
            </a:r>
            <a:r>
              <a:rPr lang="en-US" sz="2000" dirty="0" err="1" smtClean="0"/>
              <a:t>num</a:t>
            </a:r>
            <a:endParaRPr lang="en-US" sz="2000" dirty="0" smtClean="0"/>
          </a:p>
          <a:p>
            <a:pPr marL="45720" indent="0">
              <a:buNone/>
            </a:pPr>
            <a:r>
              <a:rPr lang="en-US" sz="2000" dirty="0" smtClean="0"/>
              <a:t>Stop</a:t>
            </a:r>
          </a:p>
          <a:p>
            <a:pPr marL="45720" indent="0">
              <a:buNone/>
            </a:pP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103478"/>
              </p:ext>
            </p:extLst>
          </p:nvPr>
        </p:nvGraphicFramePr>
        <p:xfrm>
          <a:off x="3635896" y="1772816"/>
          <a:ext cx="465584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3960"/>
                <a:gridCol w="1163960"/>
                <a:gridCol w="1163960"/>
                <a:gridCol w="116396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Step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Num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Dec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Output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4316" y="0"/>
            <a:ext cx="8153400" cy="6926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Decisions in trace tables</a:t>
            </a:r>
            <a:endParaRPr lang="en-US" dirty="0"/>
          </a:p>
        </p:txBody>
      </p:sp>
      <p:sp>
        <p:nvSpPr>
          <p:cNvPr id="5" name="Rectangle 2"/>
          <p:cNvSpPr>
            <a:spLocks noGrp="1"/>
          </p:cNvSpPr>
          <p:nvPr>
            <p:ph sz="quarter" idx="1"/>
          </p:nvPr>
        </p:nvSpPr>
        <p:spPr>
          <a:xfrm>
            <a:off x="40943" y="618866"/>
            <a:ext cx="8153400" cy="612250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600" dirty="0"/>
              <a:t>Enter a number, if the number is larger than 10, then add 3 to the number, if the number is smaller than 10 subtract 3 from the number, if the number is equal to 10, multiply the number by 3.</a:t>
            </a:r>
          </a:p>
          <a:p>
            <a:pPr marL="45720" indent="0">
              <a:buNone/>
            </a:pPr>
            <a:endParaRPr lang="en-US" sz="2000" dirty="0" smtClean="0"/>
          </a:p>
          <a:p>
            <a:pPr marL="45720" indent="0">
              <a:buNone/>
            </a:pPr>
            <a:r>
              <a:rPr lang="en-US" sz="2000" dirty="0" smtClean="0"/>
              <a:t>Start</a:t>
            </a:r>
          </a:p>
          <a:p>
            <a:pPr marL="45720" indent="0"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num</a:t>
            </a:r>
            <a:r>
              <a:rPr lang="en-US" sz="2000" dirty="0" err="1" smtClean="0">
                <a:sym typeface="Wingdings" pitchFamily="2" charset="2"/>
              </a:rPr>
              <a:t>0</a:t>
            </a:r>
            <a:endParaRPr lang="en-US" sz="2000" dirty="0">
              <a:sym typeface="Wingdings" pitchFamily="2" charset="2"/>
            </a:endParaRPr>
          </a:p>
          <a:p>
            <a:pPr marL="45720" indent="0">
              <a:buNone/>
            </a:pPr>
            <a:r>
              <a:rPr lang="en-US" sz="2000" dirty="0" smtClean="0"/>
              <a:t>2.  enter </a:t>
            </a:r>
            <a:r>
              <a:rPr lang="en-US" sz="2000" dirty="0" err="1" smtClean="0"/>
              <a:t>num</a:t>
            </a:r>
            <a:endParaRPr lang="en-US" sz="2000" dirty="0" smtClean="0"/>
          </a:p>
          <a:p>
            <a:pPr marL="45720" indent="0">
              <a:buNone/>
            </a:pPr>
            <a:r>
              <a:rPr lang="en-US" sz="2000" dirty="0" smtClean="0"/>
              <a:t>3.    case (</a:t>
            </a:r>
            <a:r>
              <a:rPr lang="en-US" sz="2000" dirty="0" err="1" smtClean="0"/>
              <a:t>num</a:t>
            </a:r>
            <a:r>
              <a:rPr lang="en-US" sz="2000" dirty="0" smtClean="0"/>
              <a:t>) of</a:t>
            </a:r>
          </a:p>
          <a:p>
            <a:pPr marL="45720" indent="0">
              <a:buNone/>
            </a:pPr>
            <a:r>
              <a:rPr lang="en-US" sz="2000" dirty="0" smtClean="0"/>
              <a:t>4.    	</a:t>
            </a:r>
            <a:r>
              <a:rPr lang="en-US" sz="2000" dirty="0" err="1" smtClean="0"/>
              <a:t>num</a:t>
            </a:r>
            <a:r>
              <a:rPr lang="en-US" sz="2000" dirty="0" smtClean="0"/>
              <a:t> &gt;10:  </a:t>
            </a:r>
            <a:r>
              <a:rPr lang="en-US" sz="2000" dirty="0" err="1" smtClean="0"/>
              <a:t>num</a:t>
            </a:r>
            <a:r>
              <a:rPr lang="en-US" sz="2000" dirty="0" err="1" smtClean="0">
                <a:sym typeface="Wingdings" pitchFamily="2" charset="2"/>
              </a:rPr>
              <a:t>num+3</a:t>
            </a:r>
            <a:endParaRPr lang="en-US" sz="2000" dirty="0" smtClean="0">
              <a:sym typeface="Wingdings" pitchFamily="2" charset="2"/>
            </a:endParaRPr>
          </a:p>
          <a:p>
            <a:pPr marL="45720" indent="0">
              <a:buNone/>
            </a:pPr>
            <a:r>
              <a:rPr lang="en-US" sz="2000" dirty="0" smtClean="0">
                <a:sym typeface="Wingdings" pitchFamily="2" charset="2"/>
              </a:rPr>
              <a:t>5.	</a:t>
            </a:r>
            <a:r>
              <a:rPr lang="en-US" sz="2000" dirty="0" err="1" smtClean="0">
                <a:sym typeface="Wingdings" pitchFamily="2" charset="2"/>
              </a:rPr>
              <a:t>num</a:t>
            </a:r>
            <a:r>
              <a:rPr lang="en-US" sz="2000" dirty="0" smtClean="0">
                <a:sym typeface="Wingdings" pitchFamily="2" charset="2"/>
              </a:rPr>
              <a:t> &lt;10:  </a:t>
            </a:r>
            <a:r>
              <a:rPr lang="en-US" sz="2000" dirty="0" err="1" smtClean="0">
                <a:sym typeface="Wingdings" pitchFamily="2" charset="2"/>
              </a:rPr>
              <a:t>num</a:t>
            </a:r>
            <a:r>
              <a:rPr lang="en-US" sz="2000" dirty="0" smtClean="0">
                <a:sym typeface="Wingdings" pitchFamily="2" charset="2"/>
              </a:rPr>
              <a:t> </a:t>
            </a:r>
            <a:r>
              <a:rPr lang="en-US" sz="2000" dirty="0" err="1" smtClean="0">
                <a:sym typeface="Wingdings" pitchFamily="2" charset="2"/>
              </a:rPr>
              <a:t>num</a:t>
            </a:r>
            <a:r>
              <a:rPr lang="en-US" sz="2000" dirty="0" smtClean="0">
                <a:sym typeface="Wingdings" pitchFamily="2" charset="2"/>
              </a:rPr>
              <a:t>-3</a:t>
            </a:r>
          </a:p>
          <a:p>
            <a:pPr marL="45720" indent="0">
              <a:buNone/>
            </a:pPr>
            <a:r>
              <a:rPr lang="en-US" sz="2000" dirty="0" smtClean="0">
                <a:sym typeface="Wingdings" pitchFamily="2" charset="2"/>
              </a:rPr>
              <a:t>6.	</a:t>
            </a:r>
            <a:r>
              <a:rPr lang="en-US" sz="2000" dirty="0" err="1" smtClean="0">
                <a:sym typeface="Wingdings" pitchFamily="2" charset="2"/>
              </a:rPr>
              <a:t>num</a:t>
            </a:r>
            <a:r>
              <a:rPr lang="en-US" sz="2000" dirty="0" smtClean="0">
                <a:sym typeface="Wingdings" pitchFamily="2" charset="2"/>
              </a:rPr>
              <a:t> =10: </a:t>
            </a:r>
            <a:r>
              <a:rPr lang="en-US" sz="2000" dirty="0" err="1" smtClean="0">
                <a:sym typeface="Wingdings" pitchFamily="2" charset="2"/>
              </a:rPr>
              <a:t>numnum</a:t>
            </a:r>
            <a:r>
              <a:rPr lang="en-US" sz="2000" dirty="0" smtClean="0">
                <a:sym typeface="Wingdings" pitchFamily="2" charset="2"/>
              </a:rPr>
              <a:t>*3</a:t>
            </a:r>
          </a:p>
          <a:p>
            <a:pPr marL="4572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end{case}</a:t>
            </a:r>
          </a:p>
          <a:p>
            <a:pPr marL="45720" indent="0">
              <a:buNone/>
            </a:pPr>
            <a:r>
              <a:rPr lang="en-US" sz="2000" dirty="0" smtClean="0"/>
              <a:t>6.  print: “The number is now:”,</a:t>
            </a:r>
            <a:r>
              <a:rPr lang="en-US" sz="2000" dirty="0" err="1" smtClean="0"/>
              <a:t>num</a:t>
            </a:r>
            <a:endParaRPr lang="en-US" sz="2000" dirty="0" smtClean="0"/>
          </a:p>
          <a:p>
            <a:pPr marL="45720" indent="0">
              <a:buNone/>
            </a:pPr>
            <a:r>
              <a:rPr lang="en-US" sz="2000" dirty="0" smtClean="0"/>
              <a:t>Stop</a:t>
            </a:r>
          </a:p>
          <a:p>
            <a:pPr marL="45720" indent="0">
              <a:buNone/>
            </a:pP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696908"/>
              </p:ext>
            </p:extLst>
          </p:nvPr>
        </p:nvGraphicFramePr>
        <p:xfrm>
          <a:off x="3635896" y="1772816"/>
          <a:ext cx="465584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3960"/>
                <a:gridCol w="1163960"/>
                <a:gridCol w="1163960"/>
                <a:gridCol w="116396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Step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Num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Dec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Output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4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what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Just see what the problem asks you to do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Make sure how many times you have to make a decision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Make sure you know the difference between If…then/ If…then…else and case…of.</a:t>
            </a:r>
            <a:endParaRPr lang="en-US" dirty="0"/>
          </a:p>
        </p:txBody>
      </p:sp>
      <p:pic>
        <p:nvPicPr>
          <p:cNvPr id="5" name="Content Placeholder 4" descr="compassPencilRuler_bg.png"/>
          <p:cNvPicPr>
            <a:picLocks noGrp="1" noChangeAspect="1"/>
          </p:cNvPicPr>
          <p:nvPr>
            <p:ph sz="quarter" idx="2"/>
          </p:nvPr>
        </p:nvPicPr>
        <p:blipFill>
          <a:blip r:embed="rId3">
            <a:lum bright="28000" contrast="-63000"/>
          </a:blip>
          <a:stretch>
            <a:fillRect/>
          </a:stretch>
        </p:blipFill>
        <p:spPr>
          <a:xfrm>
            <a:off x="4572000" y="1600200"/>
            <a:ext cx="4419600" cy="4572000"/>
          </a:xfrm>
          <a:ln w="50800" cmpd="dbl"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do this…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Write an algorithm that will enter a mark of a student.  If the mark is above 60, the message “average mark” should be printed. If the mark is less than 60 the message “below average” should be printed.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do this…the answer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800" dirty="0" smtClean="0"/>
              <a:t>Write an algorithm that will enter a mark of a student.  If the mark is above 60, the message “average mark” should be printed. If the mark is less than 60 the message “below average” should be printed.</a:t>
            </a:r>
          </a:p>
        </p:txBody>
      </p:sp>
    </p:spTree>
    <p:extLst>
      <p:ext uri="{BB962C8B-B14F-4D97-AF65-F5344CB8AC3E}">
        <p14:creationId xmlns:p14="http://schemas.microsoft.com/office/powerpoint/2010/main" val="41603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do this…the trace table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800" dirty="0" smtClean="0"/>
              <a:t>Write an algorithm that will enter a mark of a student.  If the mark is above 60, the message “average mark” should be printed. If the mark is less than 60 the message “below average” should be printed.</a:t>
            </a:r>
          </a:p>
        </p:txBody>
      </p:sp>
    </p:spTree>
    <p:extLst>
      <p:ext uri="{BB962C8B-B14F-4D97-AF65-F5344CB8AC3E}">
        <p14:creationId xmlns:p14="http://schemas.microsoft.com/office/powerpoint/2010/main" val="353782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98876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u="sng" dirty="0" smtClean="0"/>
              <a:t>Question One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Write an algorithm that will enter a mark, marks higher than 40 print a message “pass”, marks less than 40 prints the message “fail”.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Question Two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Write an algorithm that will enter a mark.  Marks </a:t>
            </a:r>
            <a:r>
              <a:rPr lang="en-US" b="1" i="1" dirty="0" smtClean="0"/>
              <a:t>higher than 60 but lower than 70 </a:t>
            </a:r>
            <a:r>
              <a:rPr lang="en-US" dirty="0" smtClean="0"/>
              <a:t>prints “Silver award”, marks </a:t>
            </a:r>
            <a:r>
              <a:rPr lang="en-US" b="1" i="1" dirty="0" smtClean="0"/>
              <a:t>higher than or equal to 70 prints “Gold award”, </a:t>
            </a:r>
            <a:r>
              <a:rPr lang="en-US" dirty="0" smtClean="0"/>
              <a:t>marks below 60 prints “no award”.</a:t>
            </a:r>
          </a:p>
          <a:p>
            <a:pPr marL="365760" lvl="1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Here is a tip for Question two</a:t>
            </a:r>
          </a:p>
          <a:p>
            <a:pPr marL="36576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…(mark &gt;60) </a:t>
            </a:r>
            <a:r>
              <a:rPr lang="en-US" b="1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>
                <a:solidFill>
                  <a:srgbClr val="FF0000"/>
                </a:solidFill>
              </a:rPr>
              <a:t> (mark &lt;70)</a:t>
            </a:r>
          </a:p>
          <a:p>
            <a:pPr marL="36576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…(mark </a:t>
            </a:r>
            <a:r>
              <a:rPr lang="en-US" sz="2400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≥70)</a:t>
            </a:r>
          </a:p>
          <a:p>
            <a:pPr marL="365760" lvl="1" indent="0">
              <a:buNone/>
            </a:pPr>
            <a:r>
              <a:rPr lang="en-US" sz="2400" i="1" dirty="0" smtClean="0">
                <a:solidFill>
                  <a:srgbClr val="FF0000"/>
                </a:solidFill>
                <a:cs typeface="Tahoma" pitchFamily="34" charset="0"/>
              </a:rPr>
              <a:t>…(mark &lt;60)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– Question 1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800" dirty="0"/>
              <a:t>Write an algorithm that will enter a mark, marks higher than 40 print a message “pass”, marks less than 40 prints the message “fail”.</a:t>
            </a:r>
          </a:p>
        </p:txBody>
      </p:sp>
    </p:spTree>
    <p:extLst>
      <p:ext uri="{BB962C8B-B14F-4D97-AF65-F5344CB8AC3E}">
        <p14:creationId xmlns:p14="http://schemas.microsoft.com/office/powerpoint/2010/main" val="78511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– Question 2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600" dirty="0"/>
              <a:t>Write an algorithm that will enter a mark.  Marks </a:t>
            </a:r>
            <a:r>
              <a:rPr lang="en-US" sz="1600" b="1" i="1" dirty="0"/>
              <a:t>higher than 60 but lower than 70 </a:t>
            </a:r>
            <a:r>
              <a:rPr lang="en-US" sz="1600" dirty="0"/>
              <a:t>prints “Silver award”, marks </a:t>
            </a:r>
            <a:r>
              <a:rPr lang="en-US" sz="1600" b="1" i="1" dirty="0"/>
              <a:t>higher than or equal to 70 prints “Gold award”, </a:t>
            </a:r>
            <a:r>
              <a:rPr lang="en-US" sz="1600" dirty="0"/>
              <a:t>marks below 60 prints “no award”.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4664"/>
            <a:ext cx="2814116" cy="92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886200" cy="45720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Change a variable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Introduce decisions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If…then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If…then…else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Case…of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Trace Tables with decisions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ZA" dirty="0" smtClean="0"/>
              <a:t>Input 3 numbers, print the average.</a:t>
            </a:r>
          </a:p>
          <a:p>
            <a:pPr marL="0" indent="0">
              <a:buNone/>
            </a:pPr>
            <a:r>
              <a:rPr lang="en-ZA" dirty="0" smtClean="0"/>
              <a:t>Start</a:t>
            </a:r>
          </a:p>
          <a:p>
            <a:pPr marL="0" indent="0">
              <a:buNone/>
            </a:pPr>
            <a:r>
              <a:rPr lang="en-ZA" dirty="0" smtClean="0"/>
              <a:t>1. </a:t>
            </a:r>
            <a:r>
              <a:rPr lang="en-ZA" dirty="0" err="1" smtClean="0"/>
              <a:t>num</a:t>
            </a:r>
            <a:r>
              <a:rPr lang="en-ZA" dirty="0" err="1" smtClean="0">
                <a:sym typeface="Wingdings" pitchFamily="2" charset="2"/>
              </a:rPr>
              <a:t>0</a:t>
            </a:r>
            <a:r>
              <a:rPr lang="en-ZA" dirty="0" smtClean="0">
                <a:sym typeface="Wingdings" pitchFamily="2" charset="2"/>
              </a:rPr>
              <a:t>, </a:t>
            </a:r>
            <a:r>
              <a:rPr lang="en-ZA" dirty="0" err="1" smtClean="0">
                <a:sym typeface="Wingdings" pitchFamily="2" charset="2"/>
              </a:rPr>
              <a:t>tot0</a:t>
            </a:r>
            <a:r>
              <a:rPr lang="en-ZA" dirty="0" smtClean="0">
                <a:sym typeface="Wingdings" pitchFamily="2" charset="2"/>
              </a:rPr>
              <a:t>, </a:t>
            </a:r>
            <a:r>
              <a:rPr lang="en-ZA" dirty="0" err="1" smtClean="0">
                <a:sym typeface="Wingdings" pitchFamily="2" charset="2"/>
              </a:rPr>
              <a:t>ave0</a:t>
            </a:r>
            <a:endParaRPr lang="en-ZA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ZA" dirty="0" smtClean="0">
                <a:sym typeface="Wingdings" pitchFamily="2" charset="2"/>
              </a:rPr>
              <a:t>2. Enter </a:t>
            </a:r>
            <a:r>
              <a:rPr lang="en-ZA" dirty="0" err="1" smtClean="0">
                <a:sym typeface="Wingdings" pitchFamily="2" charset="2"/>
              </a:rPr>
              <a:t>num</a:t>
            </a:r>
            <a:r>
              <a:rPr lang="en-ZA" dirty="0" smtClean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ZA" dirty="0" smtClean="0">
                <a:sym typeface="Wingdings" pitchFamily="2" charset="2"/>
              </a:rPr>
              <a:t>3. 	</a:t>
            </a:r>
            <a:r>
              <a:rPr lang="en-ZA" dirty="0" err="1" smtClean="0">
                <a:sym typeface="Wingdings" pitchFamily="2" charset="2"/>
              </a:rPr>
              <a:t>tottot+num</a:t>
            </a:r>
            <a:endParaRPr lang="en-ZA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ZA" dirty="0" smtClean="0">
                <a:sym typeface="Wingdings" pitchFamily="2" charset="2"/>
              </a:rPr>
              <a:t>4. Enter next </a:t>
            </a:r>
            <a:r>
              <a:rPr lang="en-ZA" dirty="0" err="1" smtClean="0">
                <a:sym typeface="Wingdings" pitchFamily="2" charset="2"/>
              </a:rPr>
              <a:t>num</a:t>
            </a:r>
            <a:endParaRPr lang="en-ZA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ZA" dirty="0" smtClean="0">
                <a:sym typeface="Wingdings" pitchFamily="2" charset="2"/>
              </a:rPr>
              <a:t>5.	</a:t>
            </a:r>
            <a:r>
              <a:rPr lang="en-ZA" dirty="0" err="1" smtClean="0">
                <a:sym typeface="Wingdings" pitchFamily="2" charset="2"/>
              </a:rPr>
              <a:t>tottot+num</a:t>
            </a:r>
            <a:endParaRPr lang="en-ZA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ZA" dirty="0" smtClean="0">
                <a:sym typeface="Wingdings" pitchFamily="2" charset="2"/>
              </a:rPr>
              <a:t>6. Enter next </a:t>
            </a:r>
            <a:r>
              <a:rPr lang="en-ZA" dirty="0" err="1" smtClean="0">
                <a:sym typeface="Wingdings" pitchFamily="2" charset="2"/>
              </a:rPr>
              <a:t>num</a:t>
            </a:r>
            <a:endParaRPr lang="en-ZA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ZA" dirty="0" smtClean="0">
                <a:sym typeface="Wingdings" pitchFamily="2" charset="2"/>
              </a:rPr>
              <a:t>7.</a:t>
            </a:r>
            <a:r>
              <a:rPr lang="en-ZA" dirty="0">
                <a:sym typeface="Wingdings" pitchFamily="2" charset="2"/>
              </a:rPr>
              <a:t>	</a:t>
            </a:r>
            <a:r>
              <a:rPr lang="en-ZA" dirty="0" err="1" smtClean="0">
                <a:sym typeface="Wingdings" pitchFamily="2" charset="2"/>
              </a:rPr>
              <a:t>tottot+num</a:t>
            </a:r>
            <a:endParaRPr lang="en-ZA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ZA" dirty="0" smtClean="0">
                <a:sym typeface="Wingdings" pitchFamily="2" charset="2"/>
              </a:rPr>
              <a:t>8. </a:t>
            </a:r>
            <a:r>
              <a:rPr lang="en-ZA" dirty="0" err="1" smtClean="0">
                <a:sym typeface="Wingdings" pitchFamily="2" charset="2"/>
              </a:rPr>
              <a:t>ave</a:t>
            </a:r>
            <a:r>
              <a:rPr lang="en-ZA" dirty="0" smtClean="0">
                <a:sym typeface="Wingdings" pitchFamily="2" charset="2"/>
              </a:rPr>
              <a:t>  tot / 3</a:t>
            </a:r>
          </a:p>
          <a:p>
            <a:pPr marL="0" indent="0">
              <a:buNone/>
            </a:pPr>
            <a:r>
              <a:rPr lang="en-ZA" dirty="0" smtClean="0">
                <a:sym typeface="Wingdings" pitchFamily="2" charset="2"/>
              </a:rPr>
              <a:t>9. Print: </a:t>
            </a:r>
            <a:r>
              <a:rPr lang="en-ZA" dirty="0" err="1" smtClean="0">
                <a:sym typeface="Wingdings" pitchFamily="2" charset="2"/>
              </a:rPr>
              <a:t>ave</a:t>
            </a:r>
            <a:endParaRPr lang="en-ZA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ZA" dirty="0" smtClean="0">
                <a:sym typeface="Wingdings" pitchFamily="2" charset="2"/>
              </a:rPr>
              <a:t>Stop</a:t>
            </a:r>
            <a:endParaRPr lang="en-ZA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– Decision Structures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If…then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If (condition) = true 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then</a:t>
            </a:r>
          </a:p>
          <a:p>
            <a:pPr marL="365760" lvl="1" indent="0">
              <a:buNone/>
            </a:pPr>
            <a:r>
              <a:rPr lang="en-US" dirty="0" smtClean="0"/>
              <a:t>   do something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end{if}</a:t>
            </a:r>
            <a:endParaRPr lang="en-US" dirty="0"/>
          </a:p>
          <a:p>
            <a:pPr marL="45720" indent="0">
              <a:buNone/>
            </a:pPr>
            <a:r>
              <a:rPr lang="en-US" i="1" dirty="0" smtClean="0"/>
              <a:t>If a number is greater than 3 print it.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– Decision Structures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If…then…else</a:t>
            </a:r>
          </a:p>
          <a:p>
            <a:pPr marL="365760" lvl="1" indent="0">
              <a:buNone/>
            </a:pPr>
            <a:r>
              <a:rPr lang="en-US" dirty="0" smtClean="0"/>
              <a:t>If (condition) = true 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then</a:t>
            </a:r>
          </a:p>
          <a:p>
            <a:pPr marL="365760" lvl="1" indent="0">
              <a:buNone/>
            </a:pPr>
            <a:r>
              <a:rPr lang="en-US" dirty="0" smtClean="0"/>
              <a:t>   do something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else</a:t>
            </a:r>
          </a:p>
          <a:p>
            <a:pPr marL="365760" lvl="1" indent="0">
              <a:buNone/>
            </a:pPr>
            <a:r>
              <a:rPr lang="en-US" dirty="0" smtClean="0"/>
              <a:t>   do something else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end{if}</a:t>
            </a:r>
            <a:endParaRPr lang="en-US" dirty="0"/>
          </a:p>
          <a:p>
            <a:pPr marL="45720" indent="0">
              <a:buNone/>
            </a:pPr>
            <a:r>
              <a:rPr lang="en-US" i="1" dirty="0" smtClean="0"/>
              <a:t>If a number is greater than 3 print it, otherwise print “less than 3”.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7029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– Decision Structures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case … of</a:t>
            </a:r>
          </a:p>
          <a:p>
            <a:pPr marL="365760" lvl="1" indent="0">
              <a:buNone/>
            </a:pPr>
            <a:r>
              <a:rPr lang="en-US" dirty="0" smtClean="0"/>
              <a:t> case </a:t>
            </a:r>
            <a:r>
              <a:rPr lang="en-US" i="1" dirty="0" smtClean="0"/>
              <a:t>(condition/variable) </a:t>
            </a:r>
            <a:r>
              <a:rPr lang="en-US" dirty="0" smtClean="0"/>
              <a:t>of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1.  condition :  output / do something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2.  condition:   output/ do something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3.  condition:   output/do something</a:t>
            </a:r>
          </a:p>
          <a:p>
            <a:pPr marL="365760" lvl="1" indent="0">
              <a:buNone/>
            </a:pPr>
            <a:r>
              <a:rPr lang="en-US" dirty="0" smtClean="0"/>
              <a:t>end{case}</a:t>
            </a:r>
          </a:p>
          <a:p>
            <a:pPr marL="45720" indent="0">
              <a:buNone/>
            </a:pPr>
            <a:r>
              <a:rPr lang="en-US" i="1" dirty="0" smtClean="0"/>
              <a:t>Input marks, if the mark is more than 40 print Pass Exam, if the mark is less than 40 print Fail Exam, otherwise print More than 40</a:t>
            </a:r>
          </a:p>
        </p:txBody>
      </p:sp>
    </p:spTree>
    <p:extLst>
      <p:ext uri="{BB962C8B-B14F-4D97-AF65-F5344CB8AC3E}">
        <p14:creationId xmlns:p14="http://schemas.microsoft.com/office/powerpoint/2010/main" val="277637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Let's use decisions – If…then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/>
              <a:t>Enter a number, if the number is larger than 10, then add 3 to the number.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Let's use decisions – If…then…else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000" dirty="0" smtClean="0"/>
              <a:t>Enter a number, if the number is larger than 10, then add 3 to the number, otherwise subtract 3 from the number.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902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Let's use decisions – case…of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000" dirty="0" smtClean="0"/>
              <a:t>Enter a number, if the number is larger than 10, then add 3 to the number, if the number is smaller than 10 subtract 3 from the number, if the number is equal to 10, multiply the number by 3.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028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1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7B6A5FA-AEDC-493D-A38F-607DB1F387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AcademicPresentation1</Template>
  <TotalTime>0</TotalTime>
  <Words>859</Words>
  <Application>Microsoft Office PowerPoint</Application>
  <PresentationFormat>On-screen Show (4:3)</PresentationFormat>
  <Paragraphs>145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Tahoma</vt:lpstr>
      <vt:lpstr>Tw Cen MT</vt:lpstr>
      <vt:lpstr>Wingdings</vt:lpstr>
      <vt:lpstr>Wingdings 2</vt:lpstr>
      <vt:lpstr>AcademicPresentation1</vt:lpstr>
      <vt:lpstr>ALGORITHM BASICS- Part 3</vt:lpstr>
      <vt:lpstr>Introduction</vt:lpstr>
      <vt:lpstr>Changing a variable</vt:lpstr>
      <vt:lpstr>Introduction – Decision Structures</vt:lpstr>
      <vt:lpstr>Introduction – Decision Structures</vt:lpstr>
      <vt:lpstr>Introduction – Decision Structures</vt:lpstr>
      <vt:lpstr>Let's use decisions – If…then</vt:lpstr>
      <vt:lpstr>Let's use decisions – If…then…else</vt:lpstr>
      <vt:lpstr>Let's use decisions – case…of</vt:lpstr>
      <vt:lpstr>Decisions in trace tables</vt:lpstr>
      <vt:lpstr>Decisions in trace tables</vt:lpstr>
      <vt:lpstr>When to use what</vt:lpstr>
      <vt:lpstr>You do this…</vt:lpstr>
      <vt:lpstr>You do this…the answer</vt:lpstr>
      <vt:lpstr>You do this…the trace table</vt:lpstr>
      <vt:lpstr>More for you</vt:lpstr>
      <vt:lpstr>Answer – Question 1</vt:lpstr>
      <vt:lpstr>Answer – Question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2013-08-04T02:47:01Z</dcterms:created>
  <dcterms:modified xsi:type="dcterms:W3CDTF">2013-08-05T03:57:11Z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